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Arimo" panose="020B0604020202020204" pitchFamily="34" charset="0"/>
      <p:regular r:id="rId16"/>
    </p:embeddedFont>
    <p:embeddedFont>
      <p:font typeface="Arimo Bold" panose="020B0704020202020204" pitchFamily="34" charset="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Rasputin Light" pitchFamily="2" charset="0"/>
      <p:regular r:id="rId23"/>
    </p:embeddedFont>
    <p:embeddedFont>
      <p:font typeface="Rasputin Light Bold" pitchFamily="2" charset="0"/>
      <p:regular r:id="rId24"/>
      <p:bold r:id="rId25"/>
    </p:embeddedFont>
    <p:embeddedFont>
      <p:font typeface="TT Commons Pro" panose="020B0103030102020204" pitchFamily="34" charset="0"/>
      <p:regular r:id="rId26"/>
    </p:embeddedFont>
    <p:embeddedFont>
      <p:font typeface="TT Commons Pro Bold" panose="020B0103030102020204" pitchFamily="34" charset="0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48" autoAdjust="0"/>
  </p:normalViewPr>
  <p:slideViewPr>
    <p:cSldViewPr>
      <p:cViewPr varScale="1">
        <p:scale>
          <a:sx n="78" d="100"/>
          <a:sy n="78" d="100"/>
        </p:scale>
        <p:origin x="36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6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020330" y="2446961"/>
            <a:ext cx="12002662" cy="5234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40"/>
              </a:lnSpc>
            </a:pPr>
            <a:r>
              <a:rPr lang="en-US" sz="12400">
                <a:solidFill>
                  <a:srgbClr val="FFFFFF"/>
                </a:solidFill>
                <a:latin typeface="Rasputin Light Bold"/>
              </a:rPr>
              <a:t>EXPERT SYSTEM FOR DIAGNOSIS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284790" y="-3746425"/>
            <a:ext cx="8857785" cy="852561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6653687">
            <a:off x="10166505" y="4129872"/>
            <a:ext cx="9957653" cy="866315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4726396">
            <a:off x="-2659134" y="-900023"/>
            <a:ext cx="5318268" cy="842953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2788089">
            <a:off x="16062525" y="2478011"/>
            <a:ext cx="6565563" cy="1040651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6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360410" y="1995536"/>
            <a:ext cx="9567180" cy="629592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D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385138" y="3539478"/>
            <a:ext cx="9153939" cy="2257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758"/>
              </a:lnSpc>
            </a:pPr>
            <a:r>
              <a:rPr lang="en-US" sz="14798">
                <a:solidFill>
                  <a:srgbClr val="FFFFFF"/>
                </a:solidFill>
                <a:latin typeface="Rasputin Light Bold"/>
              </a:rPr>
              <a:t>OUTPUT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3595009">
            <a:off x="11667807" y="-2491199"/>
            <a:ext cx="10836480" cy="739589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3921556">
            <a:off x="-3704253" y="5881126"/>
            <a:ext cx="10836480" cy="739589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D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r="11780"/>
          <a:stretch>
            <a:fillRect/>
          </a:stretch>
        </p:blipFill>
        <p:spPr>
          <a:xfrm>
            <a:off x="1028700" y="1938832"/>
            <a:ext cx="7820659" cy="640933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r="8499" b="995"/>
          <a:stretch>
            <a:fillRect/>
          </a:stretch>
        </p:blipFill>
        <p:spPr>
          <a:xfrm>
            <a:off x="9438641" y="1938832"/>
            <a:ext cx="7820659" cy="640933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D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7672955">
            <a:off x="10751530" y="-4919548"/>
            <a:ext cx="8901994" cy="1045755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901520">
            <a:off x="11841060" y="-3813956"/>
            <a:ext cx="10836480" cy="739589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7772413">
            <a:off x="-3694394" y="6621391"/>
            <a:ext cx="6800267" cy="464118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3309831"/>
            <a:ext cx="16230600" cy="5361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31"/>
              </a:lnSpc>
            </a:pPr>
            <a:r>
              <a:rPr lang="en-US" sz="3099">
                <a:solidFill>
                  <a:srgbClr val="142414"/>
                </a:solidFill>
                <a:latin typeface="TT Commons Pro"/>
              </a:rPr>
              <a:t>- Artificial Intelligence: A Modern Approach https://lms.uj.edu.sa/bbcswebdav/pid-1708687-dt-content- rid-13809016_1/xid-13809016_1</a:t>
            </a:r>
          </a:p>
          <a:p>
            <a:pPr>
              <a:lnSpc>
                <a:spcPts val="5331"/>
              </a:lnSpc>
            </a:pPr>
            <a:r>
              <a:rPr lang="en-US" sz="3099">
                <a:solidFill>
                  <a:srgbClr val="142414"/>
                </a:solidFill>
                <a:latin typeface="TT Commons Pro"/>
              </a:rPr>
              <a:t>-Mayo clinic organization https://www.mayoclinic.org/</a:t>
            </a:r>
          </a:p>
          <a:p>
            <a:pPr>
              <a:lnSpc>
                <a:spcPts val="5331"/>
              </a:lnSpc>
            </a:pPr>
            <a:r>
              <a:rPr lang="en-US" sz="3099">
                <a:solidFill>
                  <a:srgbClr val="142414"/>
                </a:solidFill>
                <a:latin typeface="TT Commons Pro"/>
              </a:rPr>
              <a:t>-Expert Systems Examples https://youtu.be/JYsC7Y_t410</a:t>
            </a:r>
          </a:p>
          <a:p>
            <a:pPr>
              <a:lnSpc>
                <a:spcPts val="6292"/>
              </a:lnSpc>
            </a:pPr>
            <a:r>
              <a:rPr lang="en-US" sz="3099">
                <a:solidFill>
                  <a:srgbClr val="142414"/>
                </a:solidFill>
                <a:latin typeface="TT Commons Pro"/>
              </a:rPr>
              <a:t>-Tech target network https://www.techtarget.com/searchenterpriseai/definition/ex pert-system</a:t>
            </a:r>
          </a:p>
          <a:p>
            <a:pPr>
              <a:lnSpc>
                <a:spcPts val="5331"/>
              </a:lnSpc>
            </a:pPr>
            <a:r>
              <a:rPr lang="en-US" sz="3099">
                <a:solidFill>
                  <a:srgbClr val="142414"/>
                </a:solidFill>
                <a:latin typeface="TT Commons Pro"/>
              </a:rPr>
              <a:t>-Artificial Intelligence: How is It Changing Medical Sciences and Its Future? https://www.ncbi.nlm.nih.gov/pmc/articles/PMC7640807/</a:t>
            </a:r>
          </a:p>
          <a:p>
            <a:pPr marL="0" lvl="0" indent="0">
              <a:lnSpc>
                <a:spcPts val="4049"/>
              </a:lnSpc>
            </a:pPr>
            <a:endParaRPr lang="en-US" sz="3099">
              <a:solidFill>
                <a:srgbClr val="142414"/>
              </a:solidFill>
              <a:latin typeface="TT Commons Pr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1455876"/>
            <a:ext cx="3848100" cy="1022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510"/>
              </a:lnSpc>
              <a:spcBef>
                <a:spcPct val="0"/>
              </a:spcBef>
            </a:pPr>
            <a:r>
              <a:rPr lang="en-US" sz="5673" dirty="0">
                <a:solidFill>
                  <a:srgbClr val="142414"/>
                </a:solidFill>
                <a:latin typeface="TT Commons Pro"/>
              </a:rPr>
              <a:t>References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6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30505" y="4077518"/>
            <a:ext cx="12002662" cy="1860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300"/>
              </a:lnSpc>
            </a:pPr>
            <a:r>
              <a:rPr lang="en-US" sz="13000">
                <a:solidFill>
                  <a:srgbClr val="FFFFFF"/>
                </a:solidFill>
                <a:latin typeface="Rasputin Light"/>
              </a:rPr>
              <a:t>Thank you!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2284790" y="-3746425"/>
            <a:ext cx="8857785" cy="852561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6653687">
            <a:off x="10166505" y="4129872"/>
            <a:ext cx="9957653" cy="866315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4726396">
            <a:off x="1565829" y="-4045273"/>
            <a:ext cx="5318268" cy="842953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5045464">
            <a:off x="10463264" y="6473304"/>
            <a:ext cx="5489002" cy="870014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D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016209">
            <a:off x="-890667" y="4921459"/>
            <a:ext cx="8901994" cy="1045755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8862409">
            <a:off x="12645718" y="-3573989"/>
            <a:ext cx="8901994" cy="1045755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271315" y="788013"/>
            <a:ext cx="14140377" cy="8260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7251"/>
              </a:lnSpc>
            </a:pPr>
            <a:r>
              <a:rPr lang="en-US" sz="6900">
                <a:solidFill>
                  <a:srgbClr val="142414"/>
                </a:solidFill>
                <a:latin typeface="Rasputin Light"/>
              </a:rPr>
              <a:t>GROUP MEMBERS:</a:t>
            </a:r>
          </a:p>
          <a:p>
            <a:pPr>
              <a:lnSpc>
                <a:spcPts val="11385"/>
              </a:lnSpc>
            </a:pPr>
            <a:r>
              <a:rPr lang="en-US" sz="6900">
                <a:solidFill>
                  <a:srgbClr val="142414"/>
                </a:solidFill>
                <a:latin typeface="Rasputin Light"/>
              </a:rPr>
              <a:t>Rawan Alsahafi   | 2005794</a:t>
            </a:r>
          </a:p>
          <a:p>
            <a:pPr>
              <a:lnSpc>
                <a:spcPts val="11385"/>
              </a:lnSpc>
            </a:pPr>
            <a:r>
              <a:rPr lang="en-US" sz="6900">
                <a:solidFill>
                  <a:srgbClr val="142414"/>
                </a:solidFill>
                <a:latin typeface="Rasputin Light"/>
              </a:rPr>
              <a:t>Raneem Aljadani | 2006786</a:t>
            </a:r>
          </a:p>
          <a:p>
            <a:pPr>
              <a:lnSpc>
                <a:spcPts val="11385"/>
              </a:lnSpc>
            </a:pPr>
            <a:r>
              <a:rPr lang="en-US" sz="6900">
                <a:solidFill>
                  <a:srgbClr val="142414"/>
                </a:solidFill>
                <a:latin typeface="Rasputin Light"/>
              </a:rPr>
              <a:t>Asma Alghamdi   | 2006380</a:t>
            </a:r>
          </a:p>
          <a:p>
            <a:pPr>
              <a:lnSpc>
                <a:spcPts val="11519"/>
              </a:lnSpc>
            </a:pPr>
            <a:endParaRPr lang="en-US" sz="6900">
              <a:solidFill>
                <a:srgbClr val="142414"/>
              </a:solidFill>
              <a:latin typeface="Rasputin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D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3891298" y="-1838102"/>
            <a:ext cx="13958156" cy="1343472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-7005215">
            <a:off x="7482901" y="3802896"/>
            <a:ext cx="8946815" cy="1418083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p:blipFill>
        <p:spPr>
          <a:xfrm rot="2700000">
            <a:off x="1197675" y="7787603"/>
            <a:ext cx="571221" cy="57122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00125" y="4336335"/>
            <a:ext cx="8115300" cy="1104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760"/>
              </a:lnSpc>
            </a:pPr>
            <a:r>
              <a:rPr lang="en-US" sz="7300">
                <a:solidFill>
                  <a:srgbClr val="FFFFFF"/>
                </a:solidFill>
                <a:latin typeface="Rasputin Light Bold"/>
              </a:rPr>
              <a:t>Topics Covered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890005" y="2693769"/>
            <a:ext cx="6854344" cy="5379446"/>
            <a:chOff x="0" y="-66675"/>
            <a:chExt cx="9139125" cy="7172594"/>
          </a:xfrm>
        </p:grpSpPr>
        <p:sp>
          <p:nvSpPr>
            <p:cNvPr id="7" name="TextBox 7"/>
            <p:cNvSpPr txBox="1"/>
            <p:nvPr/>
          </p:nvSpPr>
          <p:spPr>
            <a:xfrm>
              <a:off x="0" y="1388810"/>
              <a:ext cx="8232918" cy="7444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60"/>
                </a:lnSpc>
              </a:pPr>
              <a:r>
                <a:rPr lang="en-US" sz="3173" dirty="0">
                  <a:solidFill>
                    <a:srgbClr val="142414"/>
                  </a:solidFill>
                  <a:latin typeface="TT Commons Pro"/>
                </a:rPr>
                <a:t>2- Flow chart</a:t>
              </a:r>
              <a:endParaRPr lang="en-US" sz="3173" u="none" dirty="0">
                <a:solidFill>
                  <a:srgbClr val="142414"/>
                </a:solidFill>
                <a:latin typeface="Arimo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21553" y="4022532"/>
              <a:ext cx="8232918" cy="72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60"/>
                </a:lnSpc>
              </a:pPr>
              <a:r>
                <a:rPr lang="en-US" sz="3173" dirty="0">
                  <a:solidFill>
                    <a:srgbClr val="142414"/>
                  </a:solidFill>
                  <a:latin typeface="TT Commons Pro"/>
                </a:rPr>
                <a:t>4- Code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705670"/>
              <a:ext cx="8232918" cy="7444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60"/>
                </a:lnSpc>
              </a:pPr>
              <a:r>
                <a:rPr lang="en-US" sz="3173" dirty="0">
                  <a:solidFill>
                    <a:srgbClr val="142414"/>
                  </a:solidFill>
                  <a:latin typeface="TT Commons Pro"/>
                </a:rPr>
                <a:t>3</a:t>
              </a:r>
              <a:r>
                <a:rPr lang="en-US" sz="3173" dirty="0">
                  <a:solidFill>
                    <a:srgbClr val="142414"/>
                  </a:solidFill>
                  <a:latin typeface="Arimo"/>
                </a:rPr>
                <a:t>- </a:t>
              </a:r>
              <a:r>
                <a:rPr lang="en-US" sz="3173" dirty="0">
                  <a:solidFill>
                    <a:srgbClr val="142414"/>
                  </a:solidFill>
                  <a:latin typeface="TT Commons Pro"/>
                </a:rPr>
                <a:t>Pseudocode</a:t>
              </a:r>
              <a:endParaRPr lang="en-US" sz="3173" dirty="0">
                <a:solidFill>
                  <a:srgbClr val="142414"/>
                </a:solidFill>
                <a:latin typeface="Arimo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21553" y="5339393"/>
              <a:ext cx="8232918" cy="72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760"/>
                </a:lnSpc>
              </a:pPr>
              <a:r>
                <a:rPr lang="en-US" sz="3173" dirty="0">
                  <a:solidFill>
                    <a:srgbClr val="142414"/>
                  </a:solidFill>
                  <a:latin typeface="TT Commons Pro"/>
                </a:rPr>
                <a:t>5- Output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9139125" cy="7086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38"/>
                </a:lnSpc>
              </a:pPr>
              <a:r>
                <a:rPr lang="en-US" sz="3170" dirty="0">
                  <a:solidFill>
                    <a:srgbClr val="142414"/>
                  </a:solidFill>
                  <a:latin typeface="TT Commons Pro"/>
                </a:rPr>
                <a:t>1-</a:t>
              </a:r>
              <a:r>
                <a:rPr lang="en-US" sz="3170" dirty="0">
                  <a:solidFill>
                    <a:srgbClr val="142414"/>
                  </a:solidFill>
                  <a:latin typeface="Arimo"/>
                </a:rPr>
                <a:t> </a:t>
              </a:r>
              <a:r>
                <a:rPr lang="en-US" sz="2800" dirty="0">
                  <a:solidFill>
                    <a:srgbClr val="142414"/>
                  </a:solidFill>
                  <a:latin typeface="TT Commons Pro"/>
                </a:rPr>
                <a:t>Project Idea</a:t>
              </a:r>
              <a:endParaRPr lang="en-US" sz="3170" dirty="0">
                <a:solidFill>
                  <a:srgbClr val="142414"/>
                </a:solidFill>
                <a:latin typeface="Arimo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6397301"/>
              <a:ext cx="9139125" cy="7086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38"/>
                </a:lnSpc>
              </a:pPr>
              <a:r>
                <a:rPr lang="en-US" sz="3170">
                  <a:solidFill>
                    <a:srgbClr val="142414"/>
                  </a:solidFill>
                  <a:latin typeface="TT Commons Pro"/>
                </a:rPr>
                <a:t>6- References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D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704604" y="2251667"/>
            <a:ext cx="7803399" cy="5094087"/>
            <a:chOff x="0" y="0"/>
            <a:chExt cx="10404532" cy="6792116"/>
          </a:xfrm>
        </p:grpSpPr>
        <p:sp>
          <p:nvSpPr>
            <p:cNvPr id="3" name="TextBox 3"/>
            <p:cNvSpPr txBox="1"/>
            <p:nvPr/>
          </p:nvSpPr>
          <p:spPr>
            <a:xfrm>
              <a:off x="0" y="836677"/>
              <a:ext cx="10404532" cy="6623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349"/>
                </a:lnSpc>
              </a:pPr>
              <a:r>
                <a:rPr lang="en-US" sz="2899">
                  <a:solidFill>
                    <a:srgbClr val="142414"/>
                  </a:solidFill>
                  <a:latin typeface="TT Commons Pro"/>
                </a:rPr>
                <a:t>swish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04532" cy="7645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679"/>
                </a:lnSpc>
              </a:pPr>
              <a:r>
                <a:rPr lang="en-US" sz="3599">
                  <a:solidFill>
                    <a:srgbClr val="142414"/>
                  </a:solidFill>
                  <a:latin typeface="Rasputin Light"/>
                </a:rPr>
                <a:t>Development Environment:</a:t>
              </a:r>
              <a:r>
                <a:rPr lang="en-US" sz="3599">
                  <a:solidFill>
                    <a:srgbClr val="142414"/>
                  </a:solidFill>
                  <a:latin typeface="Arimo"/>
                </a:rPr>
                <a:t>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468186"/>
              <a:ext cx="10404532" cy="6623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349"/>
                </a:lnSpc>
              </a:pPr>
              <a:r>
                <a:rPr lang="en-US" sz="2899">
                  <a:solidFill>
                    <a:srgbClr val="142414"/>
                  </a:solidFill>
                  <a:latin typeface="TT Commons Pro"/>
                </a:rPr>
                <a:t>prolog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593409"/>
              <a:ext cx="10404532" cy="7645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679"/>
                </a:lnSpc>
              </a:pPr>
              <a:r>
                <a:rPr lang="en-US" sz="3599">
                  <a:solidFill>
                    <a:srgbClr val="142414"/>
                  </a:solidFill>
                  <a:latin typeface="Rasputin Light"/>
                </a:rPr>
                <a:t>Language: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129810"/>
              <a:ext cx="10404532" cy="66230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4349"/>
                </a:lnSpc>
              </a:pPr>
              <a:r>
                <a:rPr lang="en-US" sz="2899">
                  <a:solidFill>
                    <a:srgbClr val="142414"/>
                  </a:solidFill>
                  <a:latin typeface="TT Commons Pro"/>
                </a:rPr>
                <a:t>expert system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5255033"/>
              <a:ext cx="10404532" cy="7645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679"/>
                </a:lnSpc>
              </a:pPr>
              <a:r>
                <a:rPr lang="en-US" sz="3599">
                  <a:solidFill>
                    <a:srgbClr val="142414"/>
                  </a:solidFill>
                  <a:latin typeface="Rasputin Light"/>
                </a:rPr>
                <a:t>Used AI Approach: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1495425"/>
            <a:ext cx="7282559" cy="3648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399"/>
              </a:lnSpc>
            </a:pPr>
            <a:r>
              <a:rPr lang="en-US" sz="11999" dirty="0">
                <a:solidFill>
                  <a:srgbClr val="142414"/>
                </a:solidFill>
                <a:latin typeface="Rasputin Light"/>
              </a:rPr>
              <a:t>Project Idea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6159217">
            <a:off x="630772" y="5058223"/>
            <a:ext cx="8901994" cy="10457555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6762324">
            <a:off x="4626521" y="5834276"/>
            <a:ext cx="6144834" cy="97396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D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068842">
            <a:off x="-4611311" y="-1362269"/>
            <a:ext cx="8901994" cy="1045755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6787978">
            <a:off x="13094258" y="-4595393"/>
            <a:ext cx="7755409" cy="1229243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3862080" y="2671938"/>
            <a:ext cx="10563841" cy="658636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240421" y="1206724"/>
            <a:ext cx="13807158" cy="1057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79"/>
              </a:lnSpc>
            </a:pPr>
            <a:r>
              <a:rPr lang="en-US" sz="6899" u="none">
                <a:solidFill>
                  <a:srgbClr val="142414"/>
                </a:solidFill>
                <a:latin typeface="Rasputin Light Bold"/>
              </a:rPr>
              <a:t>Flow Chart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7CD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144000" y="320612"/>
            <a:ext cx="8485915" cy="964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TT Commons Pro"/>
              </a:rPr>
              <a:t>This system ask the user questions about symptoms and records the answers, to diagnose the disease. it use its identification rules to determine the disease you have.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Arimo Bold"/>
              </a:rPr>
              <a:t>if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 a Question is asked &amp;&amp; the answer is 'y' or 'yes', </a:t>
            </a:r>
            <a:r>
              <a:rPr lang="en-US" sz="2876" dirty="0">
                <a:solidFill>
                  <a:srgbClr val="142414"/>
                </a:solidFill>
                <a:latin typeface="Arimo Bold"/>
              </a:rPr>
              <a:t>Then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 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TT Commons Pro"/>
              </a:rPr>
              <a:t>       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assert 'yes(Question)',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Arimo Bold"/>
              </a:rPr>
              <a:t>else if 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  answer is 'n' or 'no', </a:t>
            </a:r>
            <a:r>
              <a:rPr lang="en-US" sz="2876" dirty="0">
                <a:solidFill>
                  <a:srgbClr val="142414"/>
                </a:solidFill>
                <a:latin typeface="Arimo Bold"/>
              </a:rPr>
              <a:t>Then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TT Commons Pro"/>
              </a:rPr>
              <a:t>       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assert 'no(Question)' and failing.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TT Commons Pro Bold"/>
              </a:rPr>
              <a:t>else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TT Commons Pro Bold"/>
              </a:rPr>
              <a:t>       </a:t>
            </a:r>
            <a:r>
              <a:rPr lang="en-US" sz="2876" dirty="0">
                <a:solidFill>
                  <a:srgbClr val="142414"/>
                </a:solidFill>
                <a:latin typeface="TT Commons Pro"/>
              </a:rPr>
              <a:t>write "Invalid Input!!!"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TT Commons Pro"/>
              </a:rPr>
              <a:t>T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o verify symptoms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Arimo Bold"/>
              </a:rPr>
              <a:t>if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 'yes(S)' has been stored, </a:t>
            </a:r>
            <a:r>
              <a:rPr lang="en-US" sz="2876" dirty="0">
                <a:solidFill>
                  <a:srgbClr val="142414"/>
                </a:solidFill>
                <a:latin typeface="TT Commons Pro Bold"/>
              </a:rPr>
              <a:t>T</a:t>
            </a:r>
            <a:r>
              <a:rPr lang="en-US" sz="2876" dirty="0">
                <a:solidFill>
                  <a:srgbClr val="142414"/>
                </a:solidFill>
                <a:latin typeface="Arimo Bold"/>
              </a:rPr>
              <a:t>hen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 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TT Commons Pro"/>
              </a:rPr>
              <a:t>       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succeed.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Arimo Bold"/>
              </a:rPr>
              <a:t>Else if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 'no(S)'has been stored, </a:t>
            </a:r>
            <a:r>
              <a:rPr lang="en-US" sz="2876" dirty="0">
                <a:solidFill>
                  <a:srgbClr val="142414"/>
                </a:solidFill>
                <a:latin typeface="Arimo Bold"/>
              </a:rPr>
              <a:t>Then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Arimo"/>
              </a:rPr>
              <a:t>       failing.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Arimo Bold"/>
              </a:rPr>
              <a:t>Else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 </a:t>
            </a:r>
          </a:p>
          <a:p>
            <a:pPr>
              <a:lnSpc>
                <a:spcPts val="4315"/>
              </a:lnSpc>
            </a:pPr>
            <a:r>
              <a:rPr lang="en-US" sz="2876" dirty="0">
                <a:solidFill>
                  <a:srgbClr val="142414"/>
                </a:solidFill>
                <a:latin typeface="TT Commons Pro"/>
              </a:rPr>
              <a:t>       </a:t>
            </a:r>
            <a:r>
              <a:rPr lang="en-US" sz="2876" dirty="0">
                <a:solidFill>
                  <a:srgbClr val="142414"/>
                </a:solidFill>
                <a:latin typeface="Arimo"/>
              </a:rPr>
              <a:t>ask(S).</a:t>
            </a:r>
          </a:p>
          <a:p>
            <a:pPr marL="0" lvl="0" indent="0">
              <a:lnSpc>
                <a:spcPts val="3424"/>
              </a:lnSpc>
            </a:pPr>
            <a:endParaRPr lang="en-US" sz="2876" dirty="0">
              <a:solidFill>
                <a:srgbClr val="142414"/>
              </a:solidFill>
              <a:latin typeface="Arimo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14400" y="666750"/>
            <a:ext cx="7279771" cy="3605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706"/>
              </a:lnSpc>
            </a:pPr>
            <a:r>
              <a:rPr lang="en-US" sz="8600">
                <a:solidFill>
                  <a:srgbClr val="142414"/>
                </a:solidFill>
                <a:latin typeface="Rasputin Light Bold"/>
              </a:rPr>
              <a:t> </a:t>
            </a:r>
          </a:p>
          <a:p>
            <a:pPr>
              <a:lnSpc>
                <a:spcPts val="14706"/>
              </a:lnSpc>
            </a:pPr>
            <a:r>
              <a:rPr lang="en-US" sz="8600">
                <a:solidFill>
                  <a:srgbClr val="142414"/>
                </a:solidFill>
                <a:latin typeface="Rasputin Light Bold"/>
              </a:rPr>
              <a:t>pseudocode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alphaModFix amt="21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6159217">
            <a:off x="-491634" y="5772296"/>
            <a:ext cx="8147606" cy="9571343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6762324">
            <a:off x="2847666" y="6096902"/>
            <a:ext cx="5961416" cy="94489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6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88705" y="3559688"/>
            <a:ext cx="6910589" cy="2257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758"/>
              </a:lnSpc>
            </a:pPr>
            <a:r>
              <a:rPr lang="en-US" sz="14798">
                <a:solidFill>
                  <a:srgbClr val="FFFFFF"/>
                </a:solidFill>
                <a:latin typeface="Rasputin Light Bold"/>
              </a:rPr>
              <a:t>CODE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3595009">
            <a:off x="11667807" y="-2491199"/>
            <a:ext cx="10836480" cy="739589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3921556">
            <a:off x="-3704253" y="5881126"/>
            <a:ext cx="10836480" cy="739589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6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242347" y="1028700"/>
            <a:ext cx="6758778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696775" y="1028700"/>
            <a:ext cx="6739658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6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33018" y="1028700"/>
            <a:ext cx="6710982" cy="822561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944569" y="1032686"/>
            <a:ext cx="6661589" cy="82256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271</Words>
  <Application>Microsoft Macintosh PowerPoint</Application>
  <PresentationFormat>مخصص</PresentationFormat>
  <Paragraphs>45</Paragraphs>
  <Slides>14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8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14</vt:i4>
      </vt:variant>
    </vt:vector>
  </HeadingPairs>
  <TitlesOfParts>
    <vt:vector size="23" baseType="lpstr">
      <vt:lpstr>Arial</vt:lpstr>
      <vt:lpstr>Rasputin Light Bold</vt:lpstr>
      <vt:lpstr>Arimo</vt:lpstr>
      <vt:lpstr>Rasputin Light</vt:lpstr>
      <vt:lpstr>TT Commons Pro Bold</vt:lpstr>
      <vt:lpstr>Arimo Bold</vt:lpstr>
      <vt:lpstr>TT Commons Pro</vt:lpstr>
      <vt:lpstr>Calibri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EXPERT SYSTEM FOR DIAGNOSIS</dc:title>
  <cp:lastModifiedBy>رنيم سالم حميد الجدعاني</cp:lastModifiedBy>
  <cp:revision>3</cp:revision>
  <dcterms:created xsi:type="dcterms:W3CDTF">2006-08-16T00:00:00Z</dcterms:created>
  <dcterms:modified xsi:type="dcterms:W3CDTF">2022-05-17T17:33:10Z</dcterms:modified>
  <dc:identifier>DAFA3nxXOew</dc:identifier>
</cp:coreProperties>
</file>

<file path=docProps/thumbnail.jpeg>
</file>